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7" r:id="rId3"/>
  </p:sldMasterIdLst>
  <p:notesMasterIdLst>
    <p:notesMasterId r:id="rId21"/>
  </p:notesMasterIdLst>
  <p:handoutMasterIdLst>
    <p:handoutMasterId r:id="rId22"/>
  </p:handoutMasterIdLst>
  <p:sldIdLst>
    <p:sldId id="256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57" r:id="rId13"/>
    <p:sldId id="260" r:id="rId14"/>
    <p:sldId id="281" r:id="rId15"/>
    <p:sldId id="258" r:id="rId16"/>
    <p:sldId id="261" r:id="rId17"/>
    <p:sldId id="283" r:id="rId18"/>
    <p:sldId id="259" r:id="rId19"/>
    <p:sldId id="282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593003-ED21-43F2-9623-55EFF7423A60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C634B-D63D-4927-B044-0B9DDCB84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0345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4372D09-7F6C-4B77-8335-DDA1AD3E3BDD}" type="datetimeFigureOut">
              <a:rPr lang="en-US"/>
              <a:pPr>
                <a:defRPr/>
              </a:pPr>
              <a:t>3/8/2017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E954DF6-6BEF-436D-8FE4-208C7F69E4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699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415FCB-6C35-4448-AA9F-1174BD4D6B4D}" type="slidenum">
              <a:rPr lang="en-US" altLang="en-US" smtClean="0"/>
              <a:pPr eaLnBrk="1" hangingPunct="1"/>
              <a:t>1</a:t>
            </a:fld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07E5A-1C3D-405F-A7AF-E628BB10D6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403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23733-5C7D-48D9-BD42-609A35AB86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98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AC4DD-2B0C-4A77-9F46-482DEFA878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318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-64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10FCF-B7BD-40A4-9D6E-3C3066E0D53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552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4E01F-A029-4C8A-A254-C59D090566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5178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6B2CC-FA73-4B09-A838-07A4EE4CBC8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8403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06DA0-3B75-470A-B3FE-A4491B07985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5312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86ECC-C6A3-4A98-A7C0-E98FE15B037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755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F948C-A8D9-490A-9F10-900E29F572E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2393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21D82-050D-4141-835F-0F82ACE94F2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9998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C7702-F150-4214-BAE4-36346AABF0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36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C1D9E-22C0-4389-AFD5-338C0508E4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7940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56E9F-6140-4EB9-956F-B215B385343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0186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C1BBB-E4AF-4C76-B40A-B22B4726BE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786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62E49-DCE1-4933-B183-76B38B8AF6E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6150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C83B4-F9FF-44AF-8D84-BE8CFB83DFE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1717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D7D30-55B7-44EC-9118-0FBC9E365BB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3363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50F30-07C5-4D23-9CE0-AFEBCC9825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506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42CF7-9A4A-4CF6-BB96-042D07F79FE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2059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AE74D-40FC-49F1-8B79-716D748656E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7527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1000" y="457200"/>
            <a:ext cx="8397875" cy="5562600"/>
            <a:chOff x="240" y="288"/>
            <a:chExt cx="5290" cy="350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blackWhite">
            <a:xfrm>
              <a:off x="240" y="288"/>
              <a:ext cx="5290" cy="3504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es-ES" altLang="en-US" sz="2400" smtClean="0">
                <a:solidFill>
                  <a:srgbClr val="FFFFFF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285" y="336"/>
              <a:ext cx="5184" cy="3408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es-ES" altLang="en-US" sz="2400" smtClean="0">
                <a:solidFill>
                  <a:srgbClr val="FFFFFF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576" y="2256"/>
              <a:ext cx="4608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hangingPunct="0"/>
              <a:endParaRPr lang="en-US" smtClean="0">
                <a:solidFill>
                  <a:srgbClr val="FFFFFF"/>
                </a:solidFill>
                <a:cs typeface="+mn-cs"/>
              </a:endParaRPr>
            </a:p>
          </p:txBody>
        </p:sp>
      </p:grpSp>
      <p:sp>
        <p:nvSpPr>
          <p:cNvPr id="3482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219200" y="838200"/>
            <a:ext cx="6781800" cy="2559050"/>
          </a:xfrm>
        </p:spPr>
        <p:txBody>
          <a:bodyPr anchorCtr="1"/>
          <a:lstStyle>
            <a:lvl1pPr algn="ctr">
              <a:defRPr sz="62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6400800" cy="1873250"/>
          </a:xfrm>
        </p:spPr>
        <p:txBody>
          <a:bodyPr/>
          <a:lstStyle>
            <a:lvl1pPr marL="0" indent="0" algn="ctr">
              <a:buFont typeface="Wingdings" pitchFamily="-64" charset="2"/>
              <a:buNone/>
              <a:defRPr sz="30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536575" y="6248400"/>
            <a:ext cx="2054225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251200" y="6248400"/>
            <a:ext cx="2887663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88150" y="625792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8330E-A2CD-4513-BE44-A0307AEE6F7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5779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94B44-5355-47C8-8EF7-F6C8B270463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343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41A9A-C896-4750-9615-8598CF86D1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6517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368BC-C27C-4F6E-98CD-FE3324B3BE9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83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B197B-EA79-45A5-B512-5DC8D241948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6752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B3E61-70F3-42E4-9450-300A49CD6BF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613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79B4D-9615-4456-8978-1182628BA09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3000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1558B-B8C0-4CDC-A3A4-466128D338C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3015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37C16-6360-4BDA-8D62-577D8F3E4E2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6299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8F02F-1047-4723-9855-DAD40754A26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5277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54FD6-5779-4360-A962-D0DB772BD65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8972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473075"/>
            <a:ext cx="2038350" cy="5394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473075"/>
            <a:ext cx="5962650" cy="53943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AABCC-3445-4581-88C5-10DAF5C413D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1572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73075"/>
            <a:ext cx="8153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D296A-193F-4387-B94C-0278F040C32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469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F21B3-B7A8-4767-8442-C861C5F06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3005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73075"/>
            <a:ext cx="8153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615F6-D78D-4E57-BA6F-C16973E4F1E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29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65DCF-77FC-4AA7-BECB-A1458E4E06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91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2C476-7CCB-4D8C-8D4D-75446B0423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562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ED663-0C2B-48EC-B138-87B77326CC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329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DCF6B-DBAC-454B-BCB8-DEF64ACC5E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05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75457-C9EF-4925-BD1A-12C5E5C3C8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22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F7DAEB4-106D-4EDE-A840-AAA14087FB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C5F5D8CE-29C1-4B1E-88E8-3F118C78B54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30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2pPr>
      <a:lvl3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3pPr>
      <a:lvl4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4pPr>
      <a:lvl5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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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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90000"/>
        <a:buFont typeface="Wingdings" pitchFamily="2" charset="2"/>
        <a:buChar char="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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-64" charset="2"/>
        <a:buChar char="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-64" charset="2"/>
        <a:buChar char="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-64" charset="2"/>
        <a:buChar char="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-64" charset="2"/>
        <a:buChar char="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228600" y="228600"/>
            <a:ext cx="8686800" cy="5943600"/>
            <a:chOff x="144" y="144"/>
            <a:chExt cx="5472" cy="3744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144" y="144"/>
              <a:ext cx="5472" cy="3744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es-ES" altLang="en-US" sz="2400" smtClean="0">
                <a:solidFill>
                  <a:srgbClr val="FFFFFF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1033" name="Rectangle 4"/>
            <p:cNvSpPr>
              <a:spLocks noChangeArrowheads="1"/>
            </p:cNvSpPr>
            <p:nvPr/>
          </p:nvSpPr>
          <p:spPr bwMode="blackWhite">
            <a:xfrm>
              <a:off x="193" y="193"/>
              <a:ext cx="5373" cy="36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es-ES" altLang="en-US" sz="2400" smtClean="0">
                <a:solidFill>
                  <a:srgbClr val="FFFFFF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336" y="1092"/>
              <a:ext cx="5136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/>
              <a:endParaRPr lang="en-US" smtClean="0">
                <a:solidFill>
                  <a:srgbClr val="FFFFFF"/>
                </a:solidFill>
                <a:cs typeface="+mn-cs"/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380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2484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3380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385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3380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F224291C-D98B-4D3E-AB8C-3DE47EE3A1CA}" type="slidenum">
              <a:rPr lang="en-US">
                <a:solidFill>
                  <a:srgbClr val="FFFFFF"/>
                </a:solidFill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509118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-64" charset="2"/>
        <a:buChar char="n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-64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-64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fotw.unislabs.com/images/d/do_o-gs.gi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39.xml"/><Relationship Id="rId1" Type="http://schemas.openxmlformats.org/officeDocument/2006/relationships/audio" Target="file:///C:\Documents%20and%20Settings\Katia\Shared\Luis%20Perez%20-%20%20Compadre%20Pedro%20Juan.mp3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Flag of the Generalissim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3600" dirty="0" smtClean="0">
                <a:solidFill>
                  <a:schemeClr val="accent2"/>
                </a:solidFill>
              </a:rPr>
              <a:t>Me llamo _______ Clase </a:t>
            </a:r>
            <a:r>
              <a:rPr lang="en-US" altLang="en-US" sz="3600" dirty="0" smtClean="0">
                <a:solidFill>
                  <a:schemeClr val="accent2"/>
                </a:solidFill>
              </a:rPr>
              <a:t>801</a:t>
            </a:r>
            <a:r>
              <a:rPr lang="en-US" altLang="en-US" sz="3600" dirty="0" smtClean="0">
                <a:solidFill>
                  <a:schemeClr val="accent2"/>
                </a:solidFill>
              </a:rPr>
              <a:t/>
            </a:r>
            <a:br>
              <a:rPr lang="en-US" altLang="en-US" sz="3600" dirty="0" smtClean="0">
                <a:solidFill>
                  <a:schemeClr val="accent2"/>
                </a:solidFill>
              </a:rPr>
            </a:br>
            <a:r>
              <a:rPr lang="en-US" altLang="en-US" sz="3600" dirty="0" smtClean="0">
                <a:solidFill>
                  <a:schemeClr val="accent2"/>
                </a:solidFill>
              </a:rPr>
              <a:t>La fecha es el </a:t>
            </a:r>
            <a:r>
              <a:rPr lang="en-US" altLang="en-US" sz="3600" dirty="0">
                <a:solidFill>
                  <a:schemeClr val="accent2"/>
                </a:solidFill>
              </a:rPr>
              <a:t>9</a:t>
            </a:r>
            <a:r>
              <a:rPr lang="en-US" altLang="en-US" sz="3600" dirty="0" smtClean="0">
                <a:solidFill>
                  <a:schemeClr val="accent2"/>
                </a:solidFill>
              </a:rPr>
              <a:t> </a:t>
            </a:r>
            <a:r>
              <a:rPr lang="en-US" altLang="en-US" sz="3600" dirty="0" smtClean="0">
                <a:solidFill>
                  <a:schemeClr val="accent2"/>
                </a:solidFill>
              </a:rPr>
              <a:t>de </a:t>
            </a:r>
            <a:r>
              <a:rPr lang="en-US" altLang="en-US" sz="3600" dirty="0" err="1" smtClean="0">
                <a:solidFill>
                  <a:schemeClr val="accent2"/>
                </a:solidFill>
              </a:rPr>
              <a:t>marzo</a:t>
            </a:r>
            <a:r>
              <a:rPr lang="en-US" altLang="en-US" sz="3600" dirty="0" smtClean="0">
                <a:solidFill>
                  <a:schemeClr val="accent2"/>
                </a:solidFill>
              </a:rPr>
              <a:t> del 2017</a:t>
            </a:r>
          </a:p>
        </p:txBody>
      </p:sp>
      <p:sp>
        <p:nvSpPr>
          <p:cNvPr id="2052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76200" y="1447800"/>
            <a:ext cx="8991600" cy="52578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altLang="en-US" sz="2800" b="1" dirty="0" smtClean="0">
                <a:solidFill>
                  <a:srgbClr val="FF0000"/>
                </a:solidFill>
              </a:rPr>
              <a:t>Propósito # 60:</a:t>
            </a:r>
            <a:r>
              <a:rPr lang="es-ES_tradnl" altLang="en-US" sz="2800" dirty="0" smtClean="0"/>
              <a:t> ¿Quién es Rafael </a:t>
            </a:r>
            <a:r>
              <a:rPr lang="es-ES_tradnl" altLang="en-US" sz="2800" dirty="0" err="1" smtClean="0"/>
              <a:t>Leonidas</a:t>
            </a:r>
            <a:r>
              <a:rPr lang="es-ES_tradnl" altLang="en-US" sz="2800" dirty="0" smtClean="0"/>
              <a:t> Trujillo?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altLang="en-US" sz="2800" b="1" dirty="0" smtClean="0">
                <a:solidFill>
                  <a:srgbClr val="FF0000"/>
                </a:solidFill>
              </a:rPr>
              <a:t>Actividades:</a:t>
            </a:r>
          </a:p>
          <a:p>
            <a:pPr eaLnBrk="1" hangingPunct="1">
              <a:lnSpc>
                <a:spcPct val="90000"/>
              </a:lnSpc>
            </a:pPr>
            <a:r>
              <a:rPr lang="es-ES_tradnl" altLang="en-US" sz="2800" dirty="0" smtClean="0"/>
              <a:t>Mirar y tomar notas del PPT </a:t>
            </a:r>
            <a:r>
              <a:rPr lang="es-ES_tradnl" altLang="en-US" sz="2800" u="sng" dirty="0" smtClean="0"/>
              <a:t>Republica Dominicana 1930-1961</a:t>
            </a:r>
          </a:p>
          <a:p>
            <a:pPr eaLnBrk="1" hangingPunct="1">
              <a:lnSpc>
                <a:spcPct val="90000"/>
              </a:lnSpc>
            </a:pPr>
            <a:endParaRPr lang="es-ES_tradnl" altLang="en-US" sz="2800" u="sng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altLang="en-US" sz="2800" b="1" dirty="0" smtClean="0">
                <a:solidFill>
                  <a:srgbClr val="FF0000"/>
                </a:solidFill>
              </a:rPr>
              <a:t>Tarea # 60:</a:t>
            </a:r>
            <a:endParaRPr lang="es-ES_tradnl" altLang="en-US" sz="28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s-ES_tradnl" altLang="en-US" sz="2800" dirty="0" err="1" smtClean="0"/>
              <a:t>Start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working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on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your</a:t>
            </a:r>
            <a:r>
              <a:rPr lang="es-ES_tradnl" altLang="en-US" sz="2800" dirty="0" smtClean="0"/>
              <a:t> PROJECT </a:t>
            </a:r>
            <a:r>
              <a:rPr lang="es-ES_tradnl" altLang="en-US" sz="2800" dirty="0" err="1" smtClean="0"/>
              <a:t>with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your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group</a:t>
            </a:r>
            <a:r>
              <a:rPr lang="es-ES_tradnl" altLang="en-US" sz="2800" dirty="0" smtClean="0"/>
              <a:t>.  Project </a:t>
            </a:r>
            <a:r>
              <a:rPr lang="es-ES_tradnl" altLang="en-US" sz="2800" dirty="0" err="1" smtClean="0"/>
              <a:t>is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due</a:t>
            </a:r>
            <a:r>
              <a:rPr lang="es-ES_tradnl" altLang="en-US" sz="2800" dirty="0" smtClean="0"/>
              <a:t> MONDAY, MARCH </a:t>
            </a:r>
            <a:r>
              <a:rPr lang="es-ES_tradnl" altLang="en-US" sz="2800" dirty="0" smtClean="0"/>
              <a:t>16th</a:t>
            </a:r>
            <a:r>
              <a:rPr lang="es-ES_tradnl" altLang="en-US" sz="28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1026" name="Picture 2" descr="https://lh5.googleusercontent.com/-J-xY5NzZSGM/VJeThpK-0II/AAAAAAAAIcM/CPPj8UPlcOc/w921-h518-no/20140904_1329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800" y="0"/>
            <a:ext cx="108386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36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https://lh5.googleusercontent.com/-y_RWtPWwh14/VJeTl3VhgpI/AAAAAAAAHIQ/NtVQfVlZ3qo/w921-h518-no/20140904_1335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800" y="-27709"/>
            <a:ext cx="11232774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6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2" t="6746" r="21253" b="12699"/>
          <a:stretch/>
        </p:blipFill>
        <p:spPr bwMode="auto">
          <a:xfrm>
            <a:off x="-23127" y="96982"/>
            <a:ext cx="9167127" cy="6608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503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2050" name="Picture 2" descr="https://lh6.googleusercontent.com/-thHjPwlZmVs/VJeTi0DQB_I/AAAAAAAAIcU/MJZUF9Ln_9A/w921-h518-no/20140904_1330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" y="0"/>
            <a:ext cx="113805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60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s://lh3.googleusercontent.com/-xLweoYTdkmY/VJeTnIu21dI/AAAAAAAAIcc/_ZQVyka9rVA/w921-h518-no/20140904_1337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83126"/>
            <a:ext cx="11245090" cy="6774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50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7" t="12301" r="29721" b="19842"/>
          <a:stretch/>
        </p:blipFill>
        <p:spPr bwMode="auto">
          <a:xfrm>
            <a:off x="609600" y="352815"/>
            <a:ext cx="7940844" cy="620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2" t="17460" r="14662" b="31746"/>
          <a:stretch/>
        </p:blipFill>
        <p:spPr bwMode="auto">
          <a:xfrm>
            <a:off x="6927" y="0"/>
            <a:ext cx="789384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9" t="30754" r="9753" b="23016"/>
          <a:stretch/>
        </p:blipFill>
        <p:spPr bwMode="auto">
          <a:xfrm>
            <a:off x="101599" y="0"/>
            <a:ext cx="9042401" cy="338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2" t="30903" r="9618" b="13740"/>
          <a:stretch/>
        </p:blipFill>
        <p:spPr bwMode="auto">
          <a:xfrm>
            <a:off x="0" y="3251200"/>
            <a:ext cx="8661491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0" t="23437" r="9841" b="23065"/>
          <a:stretch/>
        </p:blipFill>
        <p:spPr bwMode="auto">
          <a:xfrm>
            <a:off x="-39825" y="3284762"/>
            <a:ext cx="9180287" cy="359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58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3074" name="Picture 2" descr="https://lh3.googleusercontent.com/-j3O9EqmndrU/VJeTkgM8dQI/AAAAAAAAHIE/b0iFGWvLZX0/w921-h518-no/20140904_1331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" y="27708"/>
            <a:ext cx="11614589" cy="683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63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0" t="8135" r="23587" b="14087"/>
          <a:stretch/>
        </p:blipFill>
        <p:spPr bwMode="auto">
          <a:xfrm>
            <a:off x="32657" y="152400"/>
            <a:ext cx="9081602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755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-41275"/>
            <a:ext cx="10363200" cy="689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4" descr="bandera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114800"/>
            <a:ext cx="3810000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52400"/>
            <a:ext cx="8839200" cy="3048000"/>
          </a:xfrm>
          <a:extLst>
            <a:ext uri="{91240B29-F687-4F45-9708-019B960494DF}">
              <a14:hiddenLine xmlns:a14="http://schemas.microsoft.com/office/drawing/2010/main" w="12700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6600" b="1" smtClean="0">
                <a:solidFill>
                  <a:srgbClr val="FFFFFF"/>
                </a:solidFill>
                <a:latin typeface="Tahoma" charset="0"/>
              </a:rPr>
              <a:t>República Dominicana </a:t>
            </a:r>
            <a:br>
              <a:rPr lang="en-US" altLang="en-US" sz="6600" b="1" smtClean="0">
                <a:solidFill>
                  <a:srgbClr val="FFFFFF"/>
                </a:solidFill>
                <a:latin typeface="Tahoma" charset="0"/>
              </a:rPr>
            </a:br>
            <a:r>
              <a:rPr lang="en-US" altLang="en-US" sz="6600" b="1" smtClean="0">
                <a:solidFill>
                  <a:srgbClr val="FFFFFF"/>
                </a:solidFill>
                <a:latin typeface="Tahoma" charset="0"/>
              </a:rPr>
              <a:t>1930 - 1961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0"/>
            <a:ext cx="7924800" cy="1371600"/>
          </a:xfrm>
        </p:spPr>
        <p:txBody>
          <a:bodyPr/>
          <a:lstStyle/>
          <a:p>
            <a:pPr eaLnBrk="1" hangingPunct="1"/>
            <a:r>
              <a:rPr lang="en-US" altLang="en-US" sz="5400" i="1" smtClean="0">
                <a:solidFill>
                  <a:srgbClr val="FFFFFF"/>
                </a:solidFill>
                <a:latin typeface="Tahoma" charset="0"/>
              </a:rPr>
              <a:t>The Era of Trujillo</a:t>
            </a:r>
          </a:p>
        </p:txBody>
      </p:sp>
    </p:spTree>
    <p:extLst>
      <p:ext uri="{BB962C8B-B14F-4D97-AF65-F5344CB8AC3E}">
        <p14:creationId xmlns:p14="http://schemas.microsoft.com/office/powerpoint/2010/main" val="350469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8153400" cy="990600"/>
          </a:xfrm>
        </p:spPr>
        <p:txBody>
          <a:bodyPr/>
          <a:lstStyle/>
          <a:p>
            <a:pPr algn="ctr" eaLnBrk="1" hangingPunct="1"/>
            <a:r>
              <a:rPr lang="en-US" altLang="en-US" sz="3200" b="1" smtClean="0">
                <a:latin typeface="Tahoma" charset="0"/>
              </a:rPr>
              <a:t>La República Dominicana </a:t>
            </a:r>
            <a:br>
              <a:rPr lang="en-US" altLang="en-US" sz="3200" b="1" smtClean="0">
                <a:latin typeface="Tahoma" charset="0"/>
              </a:rPr>
            </a:br>
            <a:r>
              <a:rPr lang="en-US" altLang="en-US" sz="3200" b="1" smtClean="0">
                <a:latin typeface="Tahoma" charset="0"/>
              </a:rPr>
              <a:t>before Trujillo</a:t>
            </a: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752600"/>
            <a:ext cx="4343400" cy="4267200"/>
          </a:xfrm>
        </p:spPr>
        <p:txBody>
          <a:bodyPr/>
          <a:lstStyle/>
          <a:p>
            <a:pPr eaLnBrk="1" hangingPunct="1"/>
            <a:r>
              <a:rPr lang="en-US" altLang="en-US" sz="1600" b="1" smtClean="0">
                <a:latin typeface="Tahoma" charset="0"/>
              </a:rPr>
              <a:t>(1492) Colony of Spain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(1795) Colony of France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(1801) Haitian Control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(1809) First Republic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(1814) Colony of Spain 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(1821) Rebellion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(1822) Haitian Control 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(1844) Rebellion &amp; Independence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(1861) Spanish Province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(1870) Treaty with USA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(1916) Dictatorship Ulises Heureaux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(1924) Dictatorship Horacio Vásquez</a:t>
            </a:r>
          </a:p>
          <a:p>
            <a:pPr eaLnBrk="1" hangingPunct="1"/>
            <a:endParaRPr lang="en-US" altLang="en-US" sz="2700" smtClean="0">
              <a:latin typeface="Tahoma" charset="0"/>
            </a:endParaRPr>
          </a:p>
        </p:txBody>
      </p:sp>
      <p:pic>
        <p:nvPicPr>
          <p:cNvPr id="4100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1905000"/>
            <a:ext cx="3494088" cy="3916363"/>
          </a:xfrm>
        </p:spPr>
      </p:pic>
    </p:spTree>
    <p:extLst>
      <p:ext uri="{BB962C8B-B14F-4D97-AF65-F5344CB8AC3E}">
        <p14:creationId xmlns:p14="http://schemas.microsoft.com/office/powerpoint/2010/main" val="321995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4000" b="1" smtClean="0">
                <a:latin typeface="Tahoma" charset="0"/>
              </a:rPr>
              <a:t>Rafael Leonidas Trujillo:</a:t>
            </a:r>
            <a:br>
              <a:rPr lang="en-US" altLang="en-US" sz="4000" b="1" smtClean="0">
                <a:latin typeface="Tahoma" charset="0"/>
              </a:rPr>
            </a:br>
            <a:r>
              <a:rPr lang="en-US" altLang="en-US" sz="4000" b="1" smtClean="0">
                <a:latin typeface="Tahoma" charset="0"/>
              </a:rPr>
              <a:t>His Youth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200400" y="1981200"/>
            <a:ext cx="5486400" cy="4038600"/>
          </a:xfrm>
        </p:spPr>
        <p:txBody>
          <a:bodyPr/>
          <a:lstStyle/>
          <a:p>
            <a:pPr eaLnBrk="1" hangingPunct="1"/>
            <a:r>
              <a:rPr lang="en-US" altLang="en-US" sz="2000" b="1" smtClean="0">
                <a:latin typeface="Tahoma" charset="0"/>
              </a:rPr>
              <a:t>Born in 1891 in San Cristobal, Dominican Republic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Humble parents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Elementary School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At 16, worked as telegraphist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At the end 1916, employed in a sugar refinery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In 1918, Joins the  National Guard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Raises ranks very quickly, until…</a:t>
            </a:r>
          </a:p>
          <a:p>
            <a:pPr eaLnBrk="1" hangingPunct="1"/>
            <a:endParaRPr lang="en-US" altLang="en-US" sz="2000" b="1" smtClean="0">
              <a:latin typeface="Tahoma" charset="0"/>
            </a:endParaRPr>
          </a:p>
          <a:p>
            <a:pPr eaLnBrk="1" hangingPunct="1">
              <a:buFont typeface="Wingdings" pitchFamily="-64" charset="2"/>
              <a:buNone/>
            </a:pPr>
            <a:r>
              <a:rPr lang="en-US" altLang="en-US" sz="1400" b="1" smtClean="0">
                <a:latin typeface="Tahoma" charset="0"/>
              </a:rPr>
              <a:t>        </a:t>
            </a:r>
          </a:p>
          <a:p>
            <a:pPr eaLnBrk="1" hangingPunct="1"/>
            <a:endParaRPr lang="en-US" altLang="en-US" sz="1400" b="1" smtClean="0">
              <a:latin typeface="Tahoma" charset="0"/>
            </a:endParaRPr>
          </a:p>
          <a:p>
            <a:pPr eaLnBrk="1" hangingPunct="1"/>
            <a:endParaRPr lang="en-US" altLang="en-US" sz="1400" b="1" smtClean="0">
              <a:latin typeface="Tahoma" charset="0"/>
            </a:endParaRPr>
          </a:p>
          <a:p>
            <a:pPr eaLnBrk="1" hangingPunct="1"/>
            <a:endParaRPr lang="en-US" altLang="en-US" sz="1400" b="1" smtClean="0">
              <a:latin typeface="Tahoma" charset="0"/>
            </a:endParaRPr>
          </a:p>
        </p:txBody>
      </p:sp>
      <p:pic>
        <p:nvPicPr>
          <p:cNvPr id="5124" name="Picture 6" descr="trujillojove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905000"/>
            <a:ext cx="2533650" cy="381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62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73075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altLang="en-US" sz="4000" b="1" smtClean="0">
                <a:latin typeface="Tahoma" charset="0"/>
              </a:rPr>
              <a:t>Trujillo Takes Military Control 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828800"/>
            <a:ext cx="5105400" cy="4038600"/>
          </a:xfrm>
        </p:spPr>
        <p:txBody>
          <a:bodyPr/>
          <a:lstStyle/>
          <a:p>
            <a:pPr eaLnBrk="1" hangingPunct="1"/>
            <a:r>
              <a:rPr lang="en-US" altLang="en-US" sz="2300" b="1" smtClean="0">
                <a:latin typeface="Tahoma" charset="0"/>
              </a:rPr>
              <a:t>In 1928, Trujillo becomes the head of “La Policía Nacional”</a:t>
            </a:r>
          </a:p>
          <a:p>
            <a:pPr eaLnBrk="1" hangingPunct="1"/>
            <a:r>
              <a:rPr lang="en-US" altLang="en-US" sz="2300" b="1" smtClean="0">
                <a:latin typeface="Tahoma" charset="0"/>
              </a:rPr>
              <a:t>Along with Rafael Estrella Ureña, leads the revolution of Santiago against Horacio Vásquez</a:t>
            </a:r>
          </a:p>
          <a:p>
            <a:pPr eaLnBrk="1" hangingPunct="1"/>
            <a:r>
              <a:rPr lang="en-US" altLang="en-US" sz="2300" b="1" smtClean="0">
                <a:latin typeface="Tahoma" charset="0"/>
              </a:rPr>
              <a:t>Later, with the help from the US, he takes control and becomes”Presidente de la República”</a:t>
            </a:r>
          </a:p>
          <a:p>
            <a:pPr eaLnBrk="1" hangingPunct="1">
              <a:buFont typeface="Wingdings" pitchFamily="-64" charset="2"/>
              <a:buNone/>
            </a:pPr>
            <a:endParaRPr lang="en-US" altLang="en-US" sz="2300" b="1" smtClean="0">
              <a:latin typeface="Tahoma" charset="0"/>
            </a:endParaRPr>
          </a:p>
          <a:p>
            <a:pPr eaLnBrk="1" hangingPunct="1"/>
            <a:endParaRPr lang="en-US" altLang="en-US" sz="2300" b="1" smtClean="0">
              <a:latin typeface="Tahoma" charset="0"/>
            </a:endParaRPr>
          </a:p>
        </p:txBody>
      </p:sp>
      <p:pic>
        <p:nvPicPr>
          <p:cNvPr id="6148" name="Picture 7" descr="trujillo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3600" y="2057400"/>
            <a:ext cx="2581275" cy="3590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82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4000" b="1" smtClean="0">
                <a:latin typeface="Tahoma" charset="0"/>
              </a:rPr>
              <a:t>The Regime of Rafael L. Trujillo</a:t>
            </a:r>
          </a:p>
        </p:txBody>
      </p:sp>
      <p:sp>
        <p:nvSpPr>
          <p:cNvPr id="7171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3276600" y="1828800"/>
            <a:ext cx="5372100" cy="4038600"/>
          </a:xfrm>
        </p:spPr>
        <p:txBody>
          <a:bodyPr/>
          <a:lstStyle/>
          <a:p>
            <a:pPr eaLnBrk="1" hangingPunct="1"/>
            <a:r>
              <a:rPr lang="en-US" altLang="en-US" sz="2700" b="1" smtClean="0">
                <a:latin typeface="Tahoma" charset="0"/>
              </a:rPr>
              <a:t>Takes control of the country</a:t>
            </a:r>
            <a:r>
              <a:rPr lang="en-US" altLang="en-US" sz="2700" b="1" smtClean="0">
                <a:latin typeface="Tahoma" charset="0"/>
                <a:cs typeface="Arial" charset="0"/>
              </a:rPr>
              <a:t> (economy, politics, etc.)</a:t>
            </a:r>
          </a:p>
          <a:p>
            <a:pPr eaLnBrk="1" hangingPunct="1"/>
            <a:r>
              <a:rPr lang="en-US" altLang="en-US" sz="2700" b="1" smtClean="0">
                <a:latin typeface="Tahoma" charset="0"/>
                <a:cs typeface="Arial" charset="0"/>
              </a:rPr>
              <a:t>Gets rid of his enemies by sending them to prison &amp; torturing them.</a:t>
            </a:r>
          </a:p>
          <a:p>
            <a:pPr eaLnBrk="1" hangingPunct="1"/>
            <a:r>
              <a:rPr lang="en-US" altLang="en-US" sz="2700" b="1" smtClean="0">
                <a:latin typeface="Tahoma" charset="0"/>
                <a:cs typeface="Arial" charset="0"/>
              </a:rPr>
              <a:t>Examples of tortures</a:t>
            </a:r>
          </a:p>
          <a:p>
            <a:pPr eaLnBrk="1" hangingPunct="1">
              <a:buFont typeface="Wingdings" pitchFamily="-64" charset="2"/>
              <a:buNone/>
            </a:pPr>
            <a:r>
              <a:rPr lang="en-US" altLang="en-US" sz="1600" b="1" smtClean="0">
                <a:latin typeface="Tahoma" charset="0"/>
                <a:cs typeface="Arial" charset="0"/>
              </a:rPr>
              <a:t> - electric shocks, water drips, etc...</a:t>
            </a:r>
          </a:p>
        </p:txBody>
      </p:sp>
      <p:pic>
        <p:nvPicPr>
          <p:cNvPr id="7172" name="Picture 8" descr="sillaelectric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1905000"/>
            <a:ext cx="2533650" cy="381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52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b="1" smtClean="0">
                <a:latin typeface="Tahoma" charset="0"/>
              </a:rPr>
              <a:t>Las Hermanas Mirabal</a:t>
            </a:r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828800"/>
            <a:ext cx="4419600" cy="4038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500" b="1" smtClean="0">
                <a:latin typeface="Tahoma" charset="0"/>
              </a:rPr>
              <a:t>“En el tiempo de las mariposas”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smtClean="0">
                <a:latin typeface="Tahoma" charset="0"/>
              </a:rPr>
              <a:t>Trujillo falls in love with Minerva, imprisons her husband Manolo Tavarez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smtClean="0">
                <a:latin typeface="Tahoma" charset="0"/>
              </a:rPr>
              <a:t>She becomes involved in the revolutionary movement , </a:t>
            </a:r>
            <a:r>
              <a:rPr lang="en-US" altLang="en-US" sz="2500" b="1" i="1" smtClean="0">
                <a:latin typeface="Tahoma" charset="0"/>
              </a:rPr>
              <a:t>14 de junio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smtClean="0">
                <a:latin typeface="Tahoma" charset="0"/>
              </a:rPr>
              <a:t>Murdered at the end of 1960</a:t>
            </a:r>
          </a:p>
        </p:txBody>
      </p:sp>
      <p:pic>
        <p:nvPicPr>
          <p:cNvPr id="8196" name="Picture 6" descr="mirabal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1600" y="2209800"/>
            <a:ext cx="3505200" cy="3190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233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b="1" smtClean="0">
                <a:latin typeface="Tahoma" charset="0"/>
              </a:rPr>
              <a:t>La revolución</a:t>
            </a:r>
            <a:r>
              <a:rPr lang="en-US" altLang="en-US" smtClean="0">
                <a:latin typeface="Tahoma" charset="0"/>
              </a:rPr>
              <a:t>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500" b="1" smtClean="0">
                <a:latin typeface="Tahoma" charset="0"/>
              </a:rPr>
              <a:t>The revolution began with the slow fall of the dictatorship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500" b="1" smtClean="0">
                <a:latin typeface="Tahoma" charset="0"/>
              </a:rPr>
              <a:t>The US government contacted a group of rebels to help assassinate Trujillo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500" b="1" smtClean="0">
                <a:latin typeface="Tahoma" charset="0"/>
              </a:rPr>
              <a:t>The assassination occurred on May 30, 1961</a:t>
            </a:r>
          </a:p>
          <a:p>
            <a:pPr eaLnBrk="1" hangingPunct="1">
              <a:lnSpc>
                <a:spcPct val="90000"/>
              </a:lnSpc>
            </a:pPr>
            <a:endParaRPr lang="en-US" altLang="en-US" sz="2500" b="1" smtClean="0">
              <a:latin typeface="Tahoma" charset="0"/>
            </a:endParaRPr>
          </a:p>
        </p:txBody>
      </p:sp>
      <p:pic>
        <p:nvPicPr>
          <p:cNvPr id="922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33938" y="2586038"/>
            <a:ext cx="3705225" cy="2524125"/>
          </a:xfrm>
          <a:noFill/>
        </p:spPr>
      </p:pic>
    </p:spTree>
    <p:extLst>
      <p:ext uri="{BB962C8B-B14F-4D97-AF65-F5344CB8AC3E}">
        <p14:creationId xmlns:p14="http://schemas.microsoft.com/office/powerpoint/2010/main" val="9912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>
                <a:latin typeface="Tahoma" charset="0"/>
              </a:rPr>
              <a:t>The Legacy of Rafael L. Trujillo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828800"/>
            <a:ext cx="6248400" cy="4038600"/>
          </a:xfrm>
        </p:spPr>
        <p:txBody>
          <a:bodyPr/>
          <a:lstStyle/>
          <a:p>
            <a:pPr eaLnBrk="1" hangingPunct="1"/>
            <a:r>
              <a:rPr lang="en-US" altLang="en-US" sz="2700" b="1" smtClean="0">
                <a:latin typeface="Tahoma" charset="0"/>
              </a:rPr>
              <a:t>Although it was a violent regime, Trujillo’s Era was a moment of incredible prosperity for the Dominican economy.</a:t>
            </a:r>
          </a:p>
          <a:p>
            <a:pPr eaLnBrk="1" hangingPunct="1"/>
            <a:r>
              <a:rPr lang="en-US" altLang="en-US" sz="2700" b="1" smtClean="0">
                <a:latin typeface="Tahoma" charset="0"/>
              </a:rPr>
              <a:t>After his assassination, Democracy was reached.</a:t>
            </a:r>
          </a:p>
          <a:p>
            <a:pPr eaLnBrk="1" hangingPunct="1"/>
            <a:r>
              <a:rPr lang="en-US" altLang="en-US" sz="2700" b="1" smtClean="0">
                <a:latin typeface="Tahoma" charset="0"/>
              </a:rPr>
              <a:t>Joaquín Balaguer</a:t>
            </a:r>
          </a:p>
        </p:txBody>
      </p:sp>
      <p:pic>
        <p:nvPicPr>
          <p:cNvPr id="10244" name="Picture 4" descr="escudo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0800" y="2362200"/>
            <a:ext cx="2249488" cy="2362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6087" name="Luis Perez -  Compadre Pedro Juan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257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485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0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188" fill="hold"/>
                                        <p:tgtEl>
                                          <p:spTgt spid="460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08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grey globe">
  <a:themeElements>
    <a:clrScheme name="Spher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66"/>
      </a:accent1>
      <a:accent2>
        <a:srgbClr val="004080"/>
      </a:accent2>
      <a:accent3>
        <a:srgbClr val="FFFFFF"/>
      </a:accent3>
      <a:accent4>
        <a:srgbClr val="000000"/>
      </a:accent4>
      <a:accent5>
        <a:srgbClr val="FFFFB8"/>
      </a:accent5>
      <a:accent6>
        <a:srgbClr val="003973"/>
      </a:accent6>
      <a:hlink>
        <a:srgbClr val="008040"/>
      </a:hlink>
      <a:folHlink>
        <a:srgbClr val="800000"/>
      </a:folHlink>
    </a:clrScheme>
    <a:fontScheme name="Sphere">
      <a:majorFont>
        <a:latin typeface="Trebuchet MS"/>
        <a:ea typeface="ＭＳ Ｐゴシック"/>
        <a:cs typeface=""/>
      </a:majorFont>
      <a:minorFont>
        <a:latin typeface="Trebuchet M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6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64" charset="-128"/>
          </a:defRPr>
        </a:defPPr>
      </a:lstStyle>
    </a:lnDef>
  </a:objectDefaults>
  <a:extraClrSchemeLst>
    <a:extraClrScheme>
      <a:clrScheme name="Spher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her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66"/>
        </a:accent1>
        <a:accent2>
          <a:srgbClr val="004080"/>
        </a:accent2>
        <a:accent3>
          <a:srgbClr val="FFFFFF"/>
        </a:accent3>
        <a:accent4>
          <a:srgbClr val="000000"/>
        </a:accent4>
        <a:accent5>
          <a:srgbClr val="FFFFB8"/>
        </a:accent5>
        <a:accent6>
          <a:srgbClr val="003973"/>
        </a:accent6>
        <a:hlink>
          <a:srgbClr val="00804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Refined">
  <a:themeElements>
    <a:clrScheme name="Refined 1">
      <a:dk1>
        <a:srgbClr val="666633"/>
      </a:dk1>
      <a:lt1>
        <a:srgbClr val="FFFFFF"/>
      </a:lt1>
      <a:dk2>
        <a:srgbClr val="000000"/>
      </a:dk2>
      <a:lt2>
        <a:srgbClr val="FFFFFF"/>
      </a:lt2>
      <a:accent1>
        <a:srgbClr val="666699"/>
      </a:accent1>
      <a:accent2>
        <a:srgbClr val="990000"/>
      </a:accent2>
      <a:accent3>
        <a:srgbClr val="AAAAAA"/>
      </a:accent3>
      <a:accent4>
        <a:srgbClr val="DADADA"/>
      </a:accent4>
      <a:accent5>
        <a:srgbClr val="B8B8CA"/>
      </a:accent5>
      <a:accent6>
        <a:srgbClr val="8A0000"/>
      </a:accent6>
      <a:hlink>
        <a:srgbClr val="999900"/>
      </a:hlink>
      <a:folHlink>
        <a:srgbClr val="FFFFFF"/>
      </a:folHlink>
    </a:clrScheme>
    <a:fontScheme name="Refined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Refined 1">
        <a:dk1>
          <a:srgbClr val="666633"/>
        </a:dk1>
        <a:lt1>
          <a:srgbClr val="FFFFFF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990000"/>
        </a:accent2>
        <a:accent3>
          <a:srgbClr val="AAAAAA"/>
        </a:accent3>
        <a:accent4>
          <a:srgbClr val="DADADA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2">
        <a:dk1>
          <a:srgbClr val="4D4D4D"/>
        </a:dk1>
        <a:lt1>
          <a:srgbClr val="FFFFFF"/>
        </a:lt1>
        <a:dk2>
          <a:srgbClr val="4A1102"/>
        </a:dk2>
        <a:lt2>
          <a:srgbClr val="FFFFFF"/>
        </a:lt2>
        <a:accent1>
          <a:srgbClr val="CC3300"/>
        </a:accent1>
        <a:accent2>
          <a:srgbClr val="666699"/>
        </a:accent2>
        <a:accent3>
          <a:srgbClr val="B1AAAA"/>
        </a:accent3>
        <a:accent4>
          <a:srgbClr val="DADADA"/>
        </a:accent4>
        <a:accent5>
          <a:srgbClr val="E2ADAA"/>
        </a:accent5>
        <a:accent6>
          <a:srgbClr val="5C5C8A"/>
        </a:accent6>
        <a:hlink>
          <a:srgbClr val="FF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3">
        <a:dk1>
          <a:srgbClr val="666699"/>
        </a:dk1>
        <a:lt1>
          <a:srgbClr val="FFFFFF"/>
        </a:lt1>
        <a:dk2>
          <a:srgbClr val="400040"/>
        </a:dk2>
        <a:lt2>
          <a:srgbClr val="FFFFFF"/>
        </a:lt2>
        <a:accent1>
          <a:srgbClr val="FFCC00"/>
        </a:accent1>
        <a:accent2>
          <a:srgbClr val="FF3300"/>
        </a:accent2>
        <a:accent3>
          <a:srgbClr val="AFAAAF"/>
        </a:accent3>
        <a:accent4>
          <a:srgbClr val="DADADA"/>
        </a:accent4>
        <a:accent5>
          <a:srgbClr val="FFE2AA"/>
        </a:accent5>
        <a:accent6>
          <a:srgbClr val="E72D00"/>
        </a:accent6>
        <a:hlink>
          <a:srgbClr val="CC99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4">
        <a:dk1>
          <a:srgbClr val="4D4D4D"/>
        </a:dk1>
        <a:lt1>
          <a:srgbClr val="FFFFFF"/>
        </a:lt1>
        <a:dk2>
          <a:srgbClr val="006699"/>
        </a:dk2>
        <a:lt2>
          <a:srgbClr val="CCECFF"/>
        </a:lt2>
        <a:accent1>
          <a:srgbClr val="339966"/>
        </a:accent1>
        <a:accent2>
          <a:srgbClr val="3366FF"/>
        </a:accent2>
        <a:accent3>
          <a:srgbClr val="AAB8CA"/>
        </a:accent3>
        <a:accent4>
          <a:srgbClr val="DADADA"/>
        </a:accent4>
        <a:accent5>
          <a:srgbClr val="ADCAB8"/>
        </a:accent5>
        <a:accent6>
          <a:srgbClr val="2D5CE7"/>
        </a:accent6>
        <a:hlink>
          <a:srgbClr val="33CC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5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FF66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fined 6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3300"/>
        </a:accent1>
        <a:accent2>
          <a:srgbClr val="666699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5C5C8A"/>
        </a:accent6>
        <a:hlink>
          <a:srgbClr val="999900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fined 7">
        <a:dk1>
          <a:srgbClr val="000000"/>
        </a:dk1>
        <a:lt1>
          <a:srgbClr val="FFFFFF"/>
        </a:lt1>
        <a:dk2>
          <a:srgbClr val="000066"/>
        </a:dk2>
        <a:lt2>
          <a:srgbClr val="333399"/>
        </a:lt2>
        <a:accent1>
          <a:srgbClr val="3399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8AE7"/>
        </a:accent6>
        <a:hlink>
          <a:srgbClr val="00CC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5928</TotalTime>
  <Words>376</Words>
  <Application>Microsoft Office PowerPoint</Application>
  <PresentationFormat>On-screen Show (4:3)</PresentationFormat>
  <Paragraphs>56</Paragraphs>
  <Slides>17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Default Design</vt:lpstr>
      <vt:lpstr>grey globe</vt:lpstr>
      <vt:lpstr>Refined</vt:lpstr>
      <vt:lpstr>Me llamo _______ Clase 801 La fecha es el 9 de marzo del 2017</vt:lpstr>
      <vt:lpstr>República Dominicana  1930 - 1961</vt:lpstr>
      <vt:lpstr>La República Dominicana  before Trujillo</vt:lpstr>
      <vt:lpstr>Rafael Leonidas Trujillo: His Youth</vt:lpstr>
      <vt:lpstr>Trujillo Takes Military Control </vt:lpstr>
      <vt:lpstr>The Regime of Rafael L. Trujillo</vt:lpstr>
      <vt:lpstr>Las Hermanas Mirabal</vt:lpstr>
      <vt:lpstr>La revolución </vt:lpstr>
      <vt:lpstr>The Legacy of Rafael L. Trujillo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TRCS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 llamo _______ Clase 8IM La fecha es el 3 de febrero del 2012</dc:title>
  <dc:creator>Helen Zumaeta</dc:creator>
  <cp:lastModifiedBy>Helen Zumaeta</cp:lastModifiedBy>
  <cp:revision>31</cp:revision>
  <cp:lastPrinted>2016-03-03T23:19:54Z</cp:lastPrinted>
  <dcterms:created xsi:type="dcterms:W3CDTF">2012-06-29T14:52:33Z</dcterms:created>
  <dcterms:modified xsi:type="dcterms:W3CDTF">2017-03-08T22:38:10Z</dcterms:modified>
</cp:coreProperties>
</file>